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5" r:id="rId9"/>
    <p:sldId id="266" r:id="rId10"/>
    <p:sldId id="286" r:id="rId11"/>
    <p:sldId id="260" r:id="rId12"/>
    <p:sldId id="284" r:id="rId13"/>
    <p:sldId id="261" r:id="rId14"/>
    <p:sldId id="267" r:id="rId15"/>
    <p:sldId id="268" r:id="rId16"/>
    <p:sldId id="269" r:id="rId17"/>
    <p:sldId id="285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A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C9426-0A16-457B-B099-F91F416D4297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5BBD9-6C58-45B4-86E0-43BA20C44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BE29F2-3E2C-41FE-ADAD-236DF2E4DCEB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F54218-7A40-45F5-9550-96FB03D9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EB961C-EC6C-4CE0-B4A9-3FB9BECEB0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9A6E3-B150-42D9-85DB-BDC5070498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F920A-5992-43C8-96C3-6A8595857D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4E14-BBE9-4062-800C-7D741E36E692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F1B3-C31B-4F67-9F72-7235FD405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87CA-B1F1-45B8-B4CF-7F33962F28ED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BB07-A916-4C37-A6FA-5FA904452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7E41-6E04-4210-9089-21E06AC49D73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762A-0EB1-4E7D-81A6-8171747E9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7431E-F5E7-4A25-BC4F-BEE4A7408E32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97B4-F796-4AEA-8761-C829A5A2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8909B-A611-413E-BA8B-647EFF8EB317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EDB6-55AB-413D-9308-5198047A1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ABE9-5C56-4A68-BB1C-0F461FA82096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3CCF-7CBB-4B20-8BDD-33814933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6377-B393-4FC4-B8DF-A81E542E1C5C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054E-15F0-4B1E-8B96-7E9A55DD6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8AC8-8325-4FD5-8C5C-4B834852AD4D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04F17-4EBF-428E-A152-EB82E7872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8F72-E26C-4681-9B15-A5838898CBE7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0882-52B2-44BF-B8C6-ED65DC645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F426-E9E1-411C-B2E7-DE28981CF672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8431-52D1-4EF1-9CD0-0B955BD0C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155C-710E-4A06-9D08-9E1DEEFE88DC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A9EB-12D0-4723-B356-BCFCBEEA8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7D2A-4B9B-42D5-A0E9-6F0FF2879634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28A1E-0BD2-4A63-826D-6B98D9AF4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AE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F33772-1013-4CCA-B689-E35122B7B06D}" type="datetimeFigureOut">
              <a:rPr lang="en-US"/>
              <a:pPr>
                <a:defRPr/>
              </a:pPr>
              <a:t>10/25/2009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392497-5DD4-492C-81A0-42145B78C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2" r:id="rId2"/>
    <p:sldLayoutId id="214748370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03" r:id="rId9"/>
    <p:sldLayoutId id="2147483698" r:id="rId10"/>
    <p:sldLayoutId id="2147483699" r:id="rId11"/>
    <p:sldLayoutId id="21474837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kimages.com/discover/previews/787/622929.JPG&amp;imgrefurl=http://www.dkimages.com/discover/Home/Art/Art-Projects/Drawing/Figure-Drawing/Figure-Drawing-078.html&amp;h=768&amp;w=435&amp;sz=60&amp;hl=en&amp;start=9&amp;tbnid=vaWo7FOo4bKmQM:&amp;tbnh=142&amp;tbnw=80&amp;prev=/images?q=holding+up+your+pencil&amp;gbv=2&amp;hl=en&amp;sa=G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124"/>
          <p:cNvSpPr>
            <a:spLocks noChangeArrowheads="1"/>
          </p:cNvSpPr>
          <p:nvPr/>
        </p:nvSpPr>
        <p:spPr bwMode="auto">
          <a:xfrm>
            <a:off x="0" y="1676400"/>
            <a:ext cx="723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rgbClr val="800080"/>
                </a:solidFill>
                <a:latin typeface="Times New Roman" pitchFamily="18" charset="0"/>
              </a:rPr>
              <a:t/>
            </a:r>
            <a:br>
              <a:rPr lang="en-US" sz="4400" b="1">
                <a:solidFill>
                  <a:srgbClr val="800080"/>
                </a:solidFill>
                <a:latin typeface="Times New Roman" pitchFamily="18" charset="0"/>
              </a:rPr>
            </a:br>
            <a:r>
              <a:rPr lang="en-US" sz="6000" b="1">
                <a:solidFill>
                  <a:srgbClr val="800080"/>
                </a:solidFill>
                <a:latin typeface="Algerian" pitchFamily="82" charset="0"/>
              </a:rPr>
              <a:t>Mrs. Almonte</a:t>
            </a:r>
            <a:br>
              <a:rPr lang="en-US" sz="6000" b="1">
                <a:solidFill>
                  <a:srgbClr val="800080"/>
                </a:solidFill>
                <a:latin typeface="Algerian" pitchFamily="82" charset="0"/>
              </a:rPr>
            </a:br>
            <a:r>
              <a:rPr lang="en-US" sz="5400" b="1">
                <a:solidFill>
                  <a:schemeClr val="tx2"/>
                </a:solidFill>
                <a:latin typeface="Algerian" pitchFamily="82" charset="0"/>
              </a:rPr>
              <a:t>Science class</a:t>
            </a:r>
            <a:br>
              <a:rPr lang="en-US" sz="5400" b="1">
                <a:solidFill>
                  <a:schemeClr val="tx2"/>
                </a:solidFill>
                <a:latin typeface="Algerian" pitchFamily="82" charset="0"/>
              </a:rPr>
            </a:br>
            <a:r>
              <a:rPr lang="en-US" sz="2400" b="1">
                <a:solidFill>
                  <a:schemeClr val="tx2"/>
                </a:solidFill>
                <a:latin typeface="Algerian" pitchFamily="82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Algerian" pitchFamily="82" charset="0"/>
              </a:rPr>
            </a:br>
            <a:endParaRPr lang="en-US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itle 43011"/>
          <p:cNvSpPr>
            <a:spLocks noGrp="1" noChangeArrowheads="1"/>
          </p:cNvSpPr>
          <p:nvPr>
            <p:ph type="title"/>
          </p:nvPr>
        </p:nvSpPr>
        <p:spPr>
          <a:xfrm>
            <a:off x="1219200" y="2133600"/>
            <a:ext cx="6477000" cy="2057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Mrs. Almonte’s Classroom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32771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33400"/>
            <a:ext cx="6172200" cy="9144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tx1"/>
                </a:solidFill>
              </a:rPr>
              <a:t>What More Rules???!!!!!!</a:t>
            </a:r>
          </a:p>
        </p:txBody>
      </p:sp>
      <p:sp>
        <p:nvSpPr>
          <p:cNvPr id="9219" name="Shape 3277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24000"/>
            <a:ext cx="7315200" cy="4953000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200" b="1" u="sng" dirty="0" smtClean="0"/>
              <a:t>Rules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200" dirty="0" smtClean="0"/>
              <a:t>Tells you what is expected of you and have consequences when broken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4000" b="1" u="sng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200" b="1" u="sng" dirty="0" smtClean="0"/>
              <a:t>What is a procedure?</a:t>
            </a: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3200" dirty="0" smtClean="0"/>
              <a:t>A procedure tells you how to do something step by step until it becomes a routine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3200" b="1" u="sng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200" b="1" u="sng" dirty="0" smtClean="0"/>
              <a:t>What is a routine?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200" dirty="0" smtClean="0"/>
              <a:t>A routine is doing something everyday on your own without me telling you to do so</a:t>
            </a:r>
          </a:p>
        </p:txBody>
      </p:sp>
      <p:pic>
        <p:nvPicPr>
          <p:cNvPr id="9220" name="Picture 10" descr="http://farm2.static.flickr.com/1319/995290158_9229681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0610" y="990600"/>
            <a:ext cx="182478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4823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72390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300" b="0" u="sng" dirty="0" smtClean="0">
                <a:solidFill>
                  <a:schemeClr val="bg1"/>
                </a:solidFill>
              </a:rPr>
              <a:t>Example of a Familiar Procedure</a:t>
            </a:r>
            <a:r>
              <a:rPr lang="en-US" sz="4000" b="0" dirty="0" smtClean="0">
                <a:solidFill>
                  <a:schemeClr val="bg1"/>
                </a:solidFill>
              </a:rPr>
              <a:t/>
            </a:r>
            <a:br>
              <a:rPr lang="en-US" sz="4000" b="0" dirty="0" smtClean="0">
                <a:solidFill>
                  <a:schemeClr val="bg1"/>
                </a:solidFill>
              </a:rPr>
            </a:br>
            <a:endParaRPr lang="en-US" sz="4000" b="0" dirty="0" smtClean="0">
              <a:solidFill>
                <a:schemeClr val="bg1"/>
              </a:solidFill>
            </a:endParaRPr>
          </a:p>
        </p:txBody>
      </p:sp>
      <p:sp>
        <p:nvSpPr>
          <p:cNvPr id="10243" name="Shape 3482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6172200" cy="4114800"/>
          </a:xfrm>
        </p:spPr>
        <p:txBody>
          <a:bodyPr/>
          <a:lstStyle/>
          <a:p>
            <a:pPr marR="0" algn="l" eaLnBrk="1" hangingPunct="1"/>
            <a:endParaRPr lang="en-US" dirty="0" smtClean="0"/>
          </a:p>
          <a:p>
            <a:pPr marR="0" algn="l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What </a:t>
            </a:r>
            <a:r>
              <a:rPr lang="en-US" sz="2400" dirty="0" smtClean="0">
                <a:solidFill>
                  <a:schemeClr val="bg1"/>
                </a:solidFill>
              </a:rPr>
              <a:t>do drivers do at a red light?</a:t>
            </a:r>
          </a:p>
          <a:p>
            <a:pPr marR="0" algn="l"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marR="0" algn="l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What </a:t>
            </a:r>
            <a:r>
              <a:rPr lang="en-US" sz="2400" dirty="0" smtClean="0">
                <a:solidFill>
                  <a:schemeClr val="bg1"/>
                </a:solidFill>
              </a:rPr>
              <a:t>do drivers do at a green light?</a:t>
            </a:r>
          </a:p>
          <a:p>
            <a:pPr marR="0" algn="l"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marR="0" algn="l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How </a:t>
            </a:r>
            <a:r>
              <a:rPr lang="en-US" sz="2400" dirty="0" smtClean="0">
                <a:solidFill>
                  <a:schemeClr val="bg1"/>
                </a:solidFill>
              </a:rPr>
              <a:t>do they know which side of the road </a:t>
            </a:r>
            <a:r>
              <a:rPr lang="en-US" sz="2400" dirty="0" smtClean="0">
                <a:solidFill>
                  <a:schemeClr val="bg1"/>
                </a:solidFill>
              </a:rPr>
              <a:t>to</a:t>
            </a:r>
          </a:p>
          <a:p>
            <a:pPr marR="0" algn="l" eaLnBrk="1" hangingPunct="1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drive </a:t>
            </a:r>
            <a:r>
              <a:rPr lang="en-US" sz="2400" dirty="0" smtClean="0">
                <a:solidFill>
                  <a:schemeClr val="bg1"/>
                </a:solidFill>
              </a:rPr>
              <a:t>on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dirty="0" smtClean="0">
              <a:solidFill>
                <a:schemeClr val="bg1"/>
              </a:solidFill>
            </a:endParaRPr>
          </a:p>
          <a:p>
            <a:pPr marR="0" algn="l" eaLnBrk="1" hangingPunct="1"/>
            <a:r>
              <a:rPr lang="en-US" sz="2400" b="1" dirty="0" smtClean="0">
                <a:solidFill>
                  <a:schemeClr val="bg1"/>
                </a:solidFill>
              </a:rPr>
              <a:t>What will happen if we had no procedures for driving on the highway/streets?</a:t>
            </a:r>
          </a:p>
          <a:p>
            <a:pPr marR="0" algn="l" eaLnBrk="1" hangingPunct="1"/>
            <a:endParaRPr lang="en-US" dirty="0" smtClean="0"/>
          </a:p>
          <a:p>
            <a:pPr marR="0" eaLnBrk="1" hangingPunct="1"/>
            <a:endParaRPr lang="en-US" dirty="0" smtClean="0"/>
          </a:p>
        </p:txBody>
      </p:sp>
      <p:pic>
        <p:nvPicPr>
          <p:cNvPr id="10244" name="Picture 4" descr="http://www.corrosioncost.com/infrastructure/highway/highwa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90600"/>
            <a:ext cx="2514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://no-copy.typepad.com/no_copy/images/crazy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105400"/>
            <a:ext cx="2857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4823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6400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chemeClr val="bg1"/>
                </a:solidFill>
              </a:rPr>
              <a:t>Why Have </a:t>
            </a:r>
            <a:r>
              <a:rPr lang="en-US" sz="4000" u="sng" dirty="0" smtClean="0">
                <a:solidFill>
                  <a:schemeClr val="bg1"/>
                </a:solidFill>
              </a:rPr>
              <a:t>Procedures</a:t>
            </a:r>
            <a:r>
              <a:rPr lang="en-US" sz="4000" dirty="0" smtClean="0">
                <a:solidFill>
                  <a:schemeClr val="bg1"/>
                </a:solidFill>
              </a:rPr>
              <a:t>?  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1267" name="Shape 3482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143000"/>
            <a:ext cx="6172200" cy="4648200"/>
          </a:xfrm>
        </p:spPr>
        <p:txBody>
          <a:bodyPr/>
          <a:lstStyle/>
          <a:p>
            <a:pPr marR="0" algn="l" eaLnBrk="1" hangingPunct="1"/>
            <a:endParaRPr lang="en-US" dirty="0" smtClean="0"/>
          </a:p>
          <a:p>
            <a:pPr marR="0" algn="l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Everyone </a:t>
            </a:r>
            <a:r>
              <a:rPr lang="en-US" dirty="0" smtClean="0">
                <a:solidFill>
                  <a:schemeClr val="bg1"/>
                </a:solidFill>
              </a:rPr>
              <a:t>will know exactly what to do </a:t>
            </a:r>
          </a:p>
          <a:p>
            <a:pPr marR="0" algn="l" eaLnBrk="1" hangingPunct="1"/>
            <a:endParaRPr lang="en-US" dirty="0" smtClean="0">
              <a:solidFill>
                <a:schemeClr val="bg1"/>
              </a:solidFill>
            </a:endParaRPr>
          </a:p>
          <a:p>
            <a:pPr marR="0" algn="l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Gives </a:t>
            </a:r>
            <a:r>
              <a:rPr lang="en-US" dirty="0" smtClean="0">
                <a:solidFill>
                  <a:schemeClr val="bg1"/>
                </a:solidFill>
              </a:rPr>
              <a:t>us more learning time</a:t>
            </a:r>
          </a:p>
          <a:p>
            <a:pPr marR="0" algn="l" eaLnBrk="1" hangingPunct="1"/>
            <a:endParaRPr lang="en-US" dirty="0" smtClean="0">
              <a:solidFill>
                <a:schemeClr val="bg1"/>
              </a:solidFill>
            </a:endParaRPr>
          </a:p>
          <a:p>
            <a:pPr marR="0" algn="l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Keeps </a:t>
            </a:r>
            <a:r>
              <a:rPr lang="en-US" dirty="0" smtClean="0">
                <a:solidFill>
                  <a:schemeClr val="bg1"/>
                </a:solidFill>
              </a:rPr>
              <a:t>our environment safe</a:t>
            </a:r>
          </a:p>
          <a:p>
            <a:pPr marR="0" algn="l" eaLnBrk="1" hangingPunct="1"/>
            <a:endParaRPr lang="en-US" dirty="0" smtClean="0">
              <a:solidFill>
                <a:schemeClr val="bg1"/>
              </a:solidFill>
            </a:endParaRPr>
          </a:p>
          <a:p>
            <a:pPr marR="0" algn="l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Helps </a:t>
            </a:r>
            <a:r>
              <a:rPr lang="en-US" b="1" u="sng" dirty="0" smtClean="0">
                <a:solidFill>
                  <a:schemeClr val="bg1"/>
                </a:solidFill>
              </a:rPr>
              <a:t>you</a:t>
            </a:r>
            <a:r>
              <a:rPr lang="en-US" dirty="0" smtClean="0">
                <a:solidFill>
                  <a:schemeClr val="bg1"/>
                </a:solidFill>
              </a:rPr>
              <a:t> become a successful student</a:t>
            </a:r>
          </a:p>
          <a:p>
            <a:pPr marR="0" algn="l" eaLnBrk="1" hangingPunct="1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R="0" algn="l" eaLnBrk="1" hangingPunct="1">
              <a:buFont typeface="Wingdings" pitchFamily="2" charset="2"/>
              <a:buChar char="Ø"/>
            </a:pPr>
            <a:endParaRPr lang="en-US" dirty="0" smtClean="0"/>
          </a:p>
          <a:p>
            <a:pPr marR="0" eaLnBrk="1" hangingPunct="1"/>
            <a:endParaRPr lang="en-US" dirty="0" smtClean="0"/>
          </a:p>
        </p:txBody>
      </p:sp>
      <p:pic>
        <p:nvPicPr>
          <p:cNvPr id="11268" name="Picture 8" descr="http://www.hartnell.edu/crisis/images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16002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7168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solidFill>
                  <a:schemeClr val="tx1"/>
                </a:solidFill>
              </a:rPr>
              <a:t>Entering </a:t>
            </a:r>
            <a:r>
              <a:rPr lang="en-US" sz="3600" b="1" u="sng" dirty="0" smtClean="0">
                <a:solidFill>
                  <a:schemeClr val="tx1"/>
                </a:solidFill>
              </a:rPr>
              <a:t>the </a:t>
            </a:r>
            <a:r>
              <a:rPr lang="en-US" sz="3600" b="1" u="sng" dirty="0" smtClean="0">
                <a:solidFill>
                  <a:schemeClr val="tx1"/>
                </a:solidFill>
              </a:rPr>
              <a:t>Classroom</a:t>
            </a:r>
          </a:p>
        </p:txBody>
      </p:sp>
      <p:sp>
        <p:nvSpPr>
          <p:cNvPr id="17411" name="Shape 7168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705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u="sng" dirty="0" smtClean="0"/>
              <a:t>DO </a:t>
            </a:r>
            <a:r>
              <a:rPr lang="en-US" sz="2800" u="sng" dirty="0" smtClean="0"/>
              <a:t>NOT </a:t>
            </a:r>
            <a:r>
              <a:rPr lang="en-US" sz="2800" dirty="0" smtClean="0"/>
              <a:t>enter the classroom if </a:t>
            </a:r>
            <a:r>
              <a:rPr lang="en-US" sz="2800" dirty="0" smtClean="0"/>
              <a:t>a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  teacher </a:t>
            </a:r>
            <a:r>
              <a:rPr lang="en-US" sz="2800" dirty="0" smtClean="0"/>
              <a:t>is not present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 Wait </a:t>
            </a:r>
            <a:r>
              <a:rPr lang="en-US" sz="2800" dirty="0" smtClean="0"/>
              <a:t>quietly in the hallway until I </a:t>
            </a:r>
            <a:r>
              <a:rPr lang="en-US" sz="2800" dirty="0" smtClean="0"/>
              <a:t>come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  to </a:t>
            </a:r>
            <a:r>
              <a:rPr lang="en-US" sz="2800" dirty="0" smtClean="0"/>
              <a:t>greet you at the door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 Keep </a:t>
            </a:r>
            <a:r>
              <a:rPr lang="en-US" sz="2800" dirty="0" smtClean="0"/>
              <a:t>the noise level down </a:t>
            </a:r>
            <a:r>
              <a:rPr lang="en-US" sz="2800" dirty="0" smtClean="0"/>
              <a:t>when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smtClean="0"/>
              <a:t> </a:t>
            </a:r>
            <a:r>
              <a:rPr lang="en-US" sz="2800" dirty="0" smtClean="0"/>
              <a:t>entering the classroom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</p:txBody>
      </p:sp>
      <p:pic>
        <p:nvPicPr>
          <p:cNvPr id="17412" name="Picture 6" descr="C:\Documents and Settings\Miosy\Local Settings\Temporary Internet Files\Content.IE5\X2F9RO0N\MCBS00549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724400"/>
            <a:ext cx="34290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58369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tx1"/>
                </a:solidFill>
              </a:rPr>
              <a:t>As Soon As You Enter Class</a:t>
            </a:r>
          </a:p>
        </p:txBody>
      </p:sp>
      <p:sp>
        <p:nvSpPr>
          <p:cNvPr id="18435" name="Shape 58370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6781800" cy="2941637"/>
          </a:xfrm>
        </p:spPr>
        <p:txBody>
          <a:bodyPr/>
          <a:lstStyle/>
          <a:p>
            <a:pPr lvl="1" eaLnBrk="1" hangingPunct="1"/>
            <a:r>
              <a:rPr lang="en-US" dirty="0" smtClean="0"/>
              <a:t> A </a:t>
            </a:r>
            <a:r>
              <a:rPr lang="en-US" dirty="0" smtClean="0"/>
              <a:t>“Do Now” assignment will be posted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 Do </a:t>
            </a:r>
            <a:r>
              <a:rPr lang="en-US" dirty="0" smtClean="0"/>
              <a:t>not start socializing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 Begin </a:t>
            </a:r>
            <a:r>
              <a:rPr lang="en-US" dirty="0" smtClean="0"/>
              <a:t>assignment right away</a:t>
            </a:r>
          </a:p>
        </p:txBody>
      </p:sp>
      <p:pic>
        <p:nvPicPr>
          <p:cNvPr id="18436" name="Picture 4" descr="C:\Documents and Settings\Miosy\Local Settings\Temporary Internet Files\Content.IE5\2XFC3KCQ\MCj039830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724400"/>
            <a:ext cx="18272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0177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u="sng" dirty="0" smtClean="0">
                <a:solidFill>
                  <a:schemeClr val="tx1"/>
                </a:solidFill>
              </a:rPr>
              <a:t>Excused Late</a:t>
            </a:r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9459" name="Shape 5017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Fill </a:t>
            </a:r>
            <a:r>
              <a:rPr lang="en-US" sz="2800" dirty="0" smtClean="0"/>
              <a:t>out late form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Place </a:t>
            </a:r>
            <a:r>
              <a:rPr lang="en-US" sz="2800" dirty="0" smtClean="0"/>
              <a:t>both late form and your late pass in the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late </a:t>
            </a:r>
            <a:r>
              <a:rPr lang="en-US" sz="2800" dirty="0" smtClean="0"/>
              <a:t>folder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Begin </a:t>
            </a:r>
            <a:r>
              <a:rPr lang="en-US" sz="2800" dirty="0" smtClean="0"/>
              <a:t>Do Now </a:t>
            </a:r>
            <a:r>
              <a:rPr lang="en-US" sz="2800" dirty="0" smtClean="0"/>
              <a:t>assignment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9460" name="Picture 4" descr="C:\Documents and Settings\Miosy\Local Settings\Temporary Internet Files\Content.IE5\XJX5TWUM\MCj039832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017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1"/>
                </a:solidFill>
              </a:rPr>
              <a:t>Unexcused Late</a:t>
            </a:r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9459" name="Shape 5017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Fill </a:t>
            </a:r>
            <a:r>
              <a:rPr lang="en-US" sz="2800" dirty="0" smtClean="0"/>
              <a:t>out late form and check off your excuse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Consequences</a:t>
            </a:r>
            <a:r>
              <a:rPr lang="en-US" sz="2800" dirty="0" smtClean="0"/>
              <a:t>: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800" dirty="0" smtClean="0"/>
              <a:t>1.  Verbal warning</a:t>
            </a:r>
            <a:endParaRPr lang="en-US" sz="2800" dirty="0" smtClean="0"/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800" dirty="0" smtClean="0"/>
              <a:t>2.  10 </a:t>
            </a:r>
            <a:r>
              <a:rPr lang="en-US" sz="2800" dirty="0" smtClean="0"/>
              <a:t>minutes after school minimum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sz="2800" dirty="0" smtClean="0"/>
              <a:t>3.  ISS </a:t>
            </a:r>
            <a:r>
              <a:rPr lang="en-US" sz="2800" dirty="0" smtClean="0"/>
              <a:t>recommendation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9460" name="Picture 4" descr="C:\Documents and Settings\Miosy\Local Settings\Temporary Internet Files\Content.IE5\XJX5TWUM\MCj039832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648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808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tx1"/>
                </a:solidFill>
              </a:rPr>
              <a:t>Finish Class </a:t>
            </a:r>
            <a:r>
              <a:rPr lang="en-US" u="sng" dirty="0" smtClean="0">
                <a:solidFill>
                  <a:schemeClr val="tx1"/>
                </a:solidFill>
              </a:rPr>
              <a:t>Work </a:t>
            </a:r>
            <a:r>
              <a:rPr lang="en-US" u="sng" dirty="0" smtClean="0">
                <a:solidFill>
                  <a:schemeClr val="tx1"/>
                </a:solidFill>
              </a:rPr>
              <a:t>Early</a:t>
            </a:r>
          </a:p>
        </p:txBody>
      </p:sp>
      <p:sp>
        <p:nvSpPr>
          <p:cNvPr id="20483" name="Shape 80898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315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 Complete </a:t>
            </a:r>
            <a:r>
              <a:rPr lang="en-US" dirty="0" smtClean="0"/>
              <a:t>any work you owe me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Take </a:t>
            </a:r>
            <a:r>
              <a:rPr lang="en-US" dirty="0" smtClean="0"/>
              <a:t>out a science reading novel from the bin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Complete </a:t>
            </a:r>
            <a:r>
              <a:rPr lang="en-US" dirty="0" smtClean="0"/>
              <a:t>your NJASK workbook assignments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20484" name="Picture 5" descr="bored studen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148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76801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6705600" cy="931863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tx1"/>
                </a:solidFill>
              </a:rPr>
              <a:t>During Class Discussions</a:t>
            </a:r>
          </a:p>
        </p:txBody>
      </p:sp>
      <p:sp>
        <p:nvSpPr>
          <p:cNvPr id="21507" name="Shape 76802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5105400" cy="3276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Do </a:t>
            </a:r>
            <a:r>
              <a:rPr lang="en-US" dirty="0" smtClean="0"/>
              <a:t>Not . . .</a:t>
            </a:r>
            <a:endParaRPr lang="en-US" dirty="0" smtClean="0"/>
          </a:p>
          <a:p>
            <a:pPr lvl="1" eaLnBrk="1" hangingPunct="1"/>
            <a:r>
              <a:rPr lang="en-US" dirty="0" smtClean="0"/>
              <a:t> Ask </a:t>
            </a:r>
            <a:r>
              <a:rPr lang="en-US" dirty="0" smtClean="0"/>
              <a:t>can I throw something out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 Ask </a:t>
            </a:r>
            <a:r>
              <a:rPr lang="en-US" dirty="0" smtClean="0"/>
              <a:t>can I go to the bathroom (unless it’s an emergency)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 Interrupt </a:t>
            </a:r>
            <a:r>
              <a:rPr lang="en-US" dirty="0" smtClean="0"/>
              <a:t>the speaker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724400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257800" y="1981200"/>
            <a:ext cx="3886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Constantia" pitchFamily="18" charset="0"/>
              </a:rPr>
              <a:t>Do . . .</a:t>
            </a:r>
            <a:endParaRPr lang="en-US" sz="2400" dirty="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</a:rPr>
              <a:t>  Raise </a:t>
            </a:r>
            <a:r>
              <a:rPr lang="en-US" sz="2400" dirty="0">
                <a:latin typeface="Constantia" pitchFamily="18" charset="0"/>
              </a:rPr>
              <a:t>your hand</a:t>
            </a:r>
          </a:p>
          <a:p>
            <a:endParaRPr lang="en-US" sz="2400" dirty="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</a:rPr>
              <a:t>  Be </a:t>
            </a:r>
            <a:r>
              <a:rPr lang="en-US" sz="2400" dirty="0">
                <a:latin typeface="Constantia" pitchFamily="18" charset="0"/>
              </a:rPr>
              <a:t>a good listener</a:t>
            </a:r>
          </a:p>
          <a:p>
            <a:endParaRPr lang="en-US" sz="2400" dirty="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</a:rPr>
              <a:t>  Wait </a:t>
            </a:r>
            <a:r>
              <a:rPr lang="en-US" sz="2400" dirty="0">
                <a:latin typeface="Constantia" pitchFamily="18" charset="0"/>
              </a:rPr>
              <a:t>patiently for </a:t>
            </a:r>
            <a:r>
              <a:rPr lang="en-US" sz="2400" dirty="0" smtClean="0">
                <a:latin typeface="Constantia" pitchFamily="18" charset="0"/>
              </a:rPr>
              <a:t>your</a:t>
            </a:r>
          </a:p>
          <a:p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  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2438400" cy="550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 smtClean="0">
                <a:solidFill>
                  <a:schemeClr val="tx1"/>
                </a:solidFill>
              </a:rPr>
              <a:t>About Me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pic>
        <p:nvPicPr>
          <p:cNvPr id="6147" name="Content Placeholder 5" descr="IMG_1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4495800"/>
            <a:ext cx="1905000" cy="1935163"/>
          </a:xfrm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958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28600" y="1447800"/>
            <a:ext cx="609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onstantia" pitchFamily="18" charset="0"/>
              <a:buChar char="•"/>
            </a:pPr>
            <a:r>
              <a:rPr lang="en-US" dirty="0" smtClean="0">
                <a:latin typeface="Constantia" pitchFamily="18" charset="0"/>
              </a:rPr>
              <a:t>  A proud </a:t>
            </a:r>
            <a:r>
              <a:rPr lang="en-US" dirty="0">
                <a:latin typeface="Constantia" pitchFamily="18" charset="0"/>
              </a:rPr>
              <a:t>wife</a:t>
            </a:r>
          </a:p>
          <a:p>
            <a:pPr>
              <a:buFont typeface="Constantia" pitchFamily="18" charset="0"/>
              <a:buChar char="•"/>
            </a:pPr>
            <a:r>
              <a:rPr lang="en-US" dirty="0" smtClean="0">
                <a:latin typeface="Constantia" pitchFamily="18" charset="0"/>
              </a:rPr>
              <a:t>  A </a:t>
            </a:r>
            <a:r>
              <a:rPr lang="en-US" dirty="0">
                <a:latin typeface="Constantia" pitchFamily="18" charset="0"/>
              </a:rPr>
              <a:t>proud mother of four boys</a:t>
            </a:r>
          </a:p>
          <a:p>
            <a:pPr>
              <a:buFont typeface="Constantia" pitchFamily="18" charset="0"/>
              <a:buChar char="•"/>
            </a:pPr>
            <a:r>
              <a:rPr lang="en-US" dirty="0" smtClean="0">
                <a:latin typeface="Constantia" pitchFamily="18" charset="0"/>
              </a:rPr>
              <a:t>  Enjoy </a:t>
            </a:r>
            <a:r>
              <a:rPr lang="en-US" dirty="0">
                <a:latin typeface="Constantia" pitchFamily="18" charset="0"/>
              </a:rPr>
              <a:t>reading and learning new things</a:t>
            </a:r>
          </a:p>
          <a:p>
            <a:pPr>
              <a:buFont typeface="Constantia" pitchFamily="18" charset="0"/>
              <a:buChar char="•"/>
            </a:pPr>
            <a:r>
              <a:rPr lang="en-US" dirty="0" smtClean="0">
                <a:latin typeface="Constantia" pitchFamily="18" charset="0"/>
              </a:rPr>
              <a:t>  Enjoy </a:t>
            </a:r>
            <a:r>
              <a:rPr lang="en-US" dirty="0">
                <a:latin typeface="Constantia" pitchFamily="18" charset="0"/>
              </a:rPr>
              <a:t>talking with friends</a:t>
            </a:r>
          </a:p>
          <a:p>
            <a:pPr>
              <a:buFont typeface="Constantia" pitchFamily="18" charset="0"/>
              <a:buChar char="•"/>
            </a:pPr>
            <a:r>
              <a:rPr lang="en-US" dirty="0" smtClean="0">
                <a:latin typeface="Constantia" pitchFamily="18" charset="0"/>
              </a:rPr>
              <a:t>  Enjoy </a:t>
            </a:r>
            <a:r>
              <a:rPr lang="en-US" dirty="0">
                <a:latin typeface="Constantia" pitchFamily="18" charset="0"/>
              </a:rPr>
              <a:t>attending church and teaching </a:t>
            </a:r>
            <a:r>
              <a:rPr lang="en-US" dirty="0" smtClean="0">
                <a:latin typeface="Constantia" pitchFamily="18" charset="0"/>
              </a:rPr>
              <a:t>Bible </a:t>
            </a:r>
            <a:r>
              <a:rPr lang="en-US" dirty="0">
                <a:latin typeface="Constantia" pitchFamily="18" charset="0"/>
              </a:rPr>
              <a:t>lessons</a:t>
            </a:r>
          </a:p>
          <a:p>
            <a:pPr>
              <a:buFont typeface="Constantia" pitchFamily="18" charset="0"/>
              <a:buChar char="•"/>
            </a:pPr>
            <a:r>
              <a:rPr lang="en-US" dirty="0" smtClean="0">
                <a:latin typeface="Constantia" pitchFamily="18" charset="0"/>
              </a:rPr>
              <a:t>  Love </a:t>
            </a:r>
            <a:r>
              <a:rPr lang="en-US" dirty="0">
                <a:latin typeface="Constantia" pitchFamily="18" charset="0"/>
              </a:rPr>
              <a:t>spending time with my family</a:t>
            </a:r>
          </a:p>
          <a:p>
            <a:pPr>
              <a:buFont typeface="Constantia" pitchFamily="18" charset="0"/>
              <a:buChar char="•"/>
            </a:pPr>
            <a:r>
              <a:rPr lang="en-US" dirty="0" smtClean="0">
                <a:latin typeface="Constantia" pitchFamily="18" charset="0"/>
              </a:rPr>
              <a:t>  Enjoy </a:t>
            </a:r>
            <a:r>
              <a:rPr lang="en-US" dirty="0">
                <a:latin typeface="Constantia" pitchFamily="18" charset="0"/>
              </a:rPr>
              <a:t>jogging and walking</a:t>
            </a:r>
          </a:p>
          <a:p>
            <a:pPr>
              <a:buFont typeface="Constantia" pitchFamily="18" charset="0"/>
              <a:buChar char="•"/>
            </a:pPr>
            <a:r>
              <a:rPr lang="en-US" dirty="0" smtClean="0">
                <a:latin typeface="Constantia" pitchFamily="18" charset="0"/>
              </a:rPr>
              <a:t>  Have three </a:t>
            </a:r>
            <a:r>
              <a:rPr lang="en-US" dirty="0">
                <a:latin typeface="Constantia" pitchFamily="18" charset="0"/>
              </a:rPr>
              <a:t>fish and </a:t>
            </a:r>
            <a:r>
              <a:rPr lang="en-US" dirty="0" smtClean="0">
                <a:latin typeface="Constantia" pitchFamily="18" charset="0"/>
              </a:rPr>
              <a:t>two </a:t>
            </a:r>
            <a:r>
              <a:rPr lang="en-US" dirty="0">
                <a:latin typeface="Constantia" pitchFamily="18" charset="0"/>
              </a:rPr>
              <a:t>silly cats</a:t>
            </a:r>
          </a:p>
        </p:txBody>
      </p:sp>
      <p:pic>
        <p:nvPicPr>
          <p:cNvPr id="6150" name="Picture 6" descr="C:\Documents and Settings\Miosy\Local Settings\Temporary Internet Files\Content.IE5\9N109SOJ\MCj041019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6670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C:\Documents and Settings\Miosy\Local Settings\Temporary Internet Files\Content.IE5\6B9CJYZ5\MCj042813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762000"/>
            <a:ext cx="1739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C:\Documents and Settings\Miosy\Local Settings\Temporary Internet Files\Content.IE5\VG5XFVJN\MCj0429981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990600"/>
            <a:ext cx="762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C:\Documents and Settings\Miosy\Local Settings\Temporary Internet Files\Content.IE5\XJX5TWUM\MCj0326464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419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6" descr="C:\Documents and Settings\Miosy\Local Settings\Temporary Internet Files\Content.IE5\2XFC3KCQ\MCj0280879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53340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8" descr="C:\Documents and Settings\Miosy\Local Settings\Temporary Internet Files\Content.IE5\462BHBFY\MCj0404687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9530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0" descr="C:\Documents and Settings\Miosy\Local Settings\Temporary Internet Files\Content.IE5\9N109SOJ\MCj0310212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2209800"/>
            <a:ext cx="9144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031422320@12042008-278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4495800"/>
            <a:ext cx="1085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59393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5105400" cy="914400"/>
          </a:xfrm>
        </p:spPr>
        <p:txBody>
          <a:bodyPr/>
          <a:lstStyle/>
          <a:p>
            <a:pPr eaLnBrk="1" hangingPunct="1"/>
            <a:r>
              <a:rPr lang="en-US" sz="4000" u="sng" smtClean="0">
                <a:solidFill>
                  <a:schemeClr val="tx1"/>
                </a:solidFill>
              </a:rPr>
              <a:t>Classroom Signals</a:t>
            </a:r>
          </a:p>
        </p:txBody>
      </p:sp>
      <p:sp>
        <p:nvSpPr>
          <p:cNvPr id="26627" name="Shape 59394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6400800" cy="54102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		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	     	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       	</a:t>
            </a:r>
            <a:r>
              <a:rPr lang="en-US" sz="3900" dirty="0" smtClean="0"/>
              <a:t> </a:t>
            </a:r>
            <a:r>
              <a:rPr lang="en-US" sz="2800" dirty="0" smtClean="0"/>
              <a:t>	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smtClean="0"/>
              <a:t>          </a:t>
            </a:r>
            <a:r>
              <a:rPr lang="en-US" sz="2800" dirty="0" smtClean="0"/>
              <a:t> Question/Need </a:t>
            </a:r>
            <a:r>
              <a:rPr lang="en-US" sz="2800" dirty="0" smtClean="0"/>
              <a:t>help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		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/>
              <a:t>        </a:t>
            </a:r>
            <a:r>
              <a:rPr lang="en-US" sz="2800" dirty="0" smtClean="0"/>
              <a:t>   </a:t>
            </a:r>
            <a:r>
              <a:rPr lang="en-US" sz="3000" dirty="0" smtClean="0"/>
              <a:t>I </a:t>
            </a:r>
            <a:r>
              <a:rPr lang="en-US" sz="3000" dirty="0" smtClean="0"/>
              <a:t>understand the topic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000" dirty="0" smtClean="0"/>
              <a:t>		</a:t>
            </a:r>
            <a:endParaRPr lang="en-US" sz="35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500" dirty="0" smtClean="0"/>
              <a:t>	</a:t>
            </a:r>
            <a:endParaRPr lang="en-US" sz="35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000" dirty="0" smtClean="0"/>
              <a:t>	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000" dirty="0" smtClean="0"/>
              <a:t> </a:t>
            </a:r>
            <a:endParaRPr lang="en-US" sz="40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4000" dirty="0" smtClean="0"/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1524000" y="4495800"/>
            <a:ext cx="5867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sz="2800" dirty="0"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tantia" pitchFamily="18" charset="0"/>
              </a:rPr>
              <a:t>  I </a:t>
            </a:r>
            <a:r>
              <a:rPr lang="en-US" sz="2800" dirty="0">
                <a:latin typeface="Constantia" pitchFamily="18" charset="0"/>
              </a:rPr>
              <a:t>don’t understand the topic</a:t>
            </a:r>
          </a:p>
        </p:txBody>
      </p:sp>
      <p:pic>
        <p:nvPicPr>
          <p:cNvPr id="22533" name="Picture 8" descr="http://leadinganswers.typepad.com/leading_answers/images/thumbs_up_or_down_1.jpg"/>
          <p:cNvPicPr>
            <a:picLocks noChangeAspect="1" noChangeArrowheads="1"/>
          </p:cNvPicPr>
          <p:nvPr/>
        </p:nvPicPr>
        <p:blipFill>
          <a:blip r:embed="rId2" cstate="print"/>
          <a:srcRect r="67044"/>
          <a:stretch>
            <a:fillRect/>
          </a:stretch>
        </p:blipFill>
        <p:spPr bwMode="auto">
          <a:xfrm>
            <a:off x="533400" y="3505200"/>
            <a:ext cx="9413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http://leadinganswers.typepad.com/leading_answers/images/thumbs_up_or_down_1.jpg"/>
          <p:cNvPicPr>
            <a:picLocks noChangeAspect="1" noChangeArrowheads="1"/>
          </p:cNvPicPr>
          <p:nvPr/>
        </p:nvPicPr>
        <p:blipFill>
          <a:blip r:embed="rId2" cstate="print"/>
          <a:srcRect l="32755" r="33655"/>
          <a:stretch>
            <a:fillRect/>
          </a:stretch>
        </p:blipFill>
        <p:spPr bwMode="auto">
          <a:xfrm>
            <a:off x="533400" y="4648200"/>
            <a:ext cx="9604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1600200" y="54864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>
              <a:latin typeface="Constantia" pitchFamily="18" charset="0"/>
            </a:endParaRPr>
          </a:p>
          <a:p>
            <a:r>
              <a:rPr lang="en-US" sz="2800" dirty="0" smtClean="0">
                <a:latin typeface="Constantia" pitchFamily="18" charset="0"/>
              </a:rPr>
              <a:t> I </a:t>
            </a:r>
            <a:r>
              <a:rPr lang="en-US" sz="2800" dirty="0">
                <a:latin typeface="Constantia" pitchFamily="18" charset="0"/>
              </a:rPr>
              <a:t>understand the topic a little…</a:t>
            </a:r>
          </a:p>
        </p:txBody>
      </p:sp>
      <p:pic>
        <p:nvPicPr>
          <p:cNvPr id="22536" name="Picture 11" descr="http://leadinganswers.typepad.com/leading_answers/images/thumbs_up_or_down_1.jpg"/>
          <p:cNvPicPr>
            <a:picLocks noChangeAspect="1" noChangeArrowheads="1"/>
          </p:cNvPicPr>
          <p:nvPr/>
        </p:nvPicPr>
        <p:blipFill>
          <a:blip r:embed="rId2" cstate="print"/>
          <a:srcRect l="65567"/>
          <a:stretch>
            <a:fillRect/>
          </a:stretch>
        </p:blipFill>
        <p:spPr bwMode="auto">
          <a:xfrm>
            <a:off x="533400" y="5715000"/>
            <a:ext cx="9842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2" descr="http://leadinganswers.typepad.com/photos/uncategorized/v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9493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4" descr="http://leadinganswers.typepad.com/photos/uncategorized/fist_of_five.jpg"/>
          <p:cNvPicPr>
            <a:picLocks noChangeAspect="1" noChangeArrowheads="1"/>
          </p:cNvPicPr>
          <p:nvPr/>
        </p:nvPicPr>
        <p:blipFill>
          <a:blip r:embed="rId4" cstate="print"/>
          <a:srcRect l="33556" r="49498"/>
          <a:stretch>
            <a:fillRect/>
          </a:stretch>
        </p:blipFill>
        <p:spPr bwMode="auto">
          <a:xfrm>
            <a:off x="533400" y="1143000"/>
            <a:ext cx="9493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5"/>
          <p:cNvSpPr txBox="1">
            <a:spLocks noChangeArrowheads="1"/>
          </p:cNvSpPr>
          <p:nvPr/>
        </p:nvSpPr>
        <p:spPr bwMode="auto">
          <a:xfrm>
            <a:off x="1600200" y="1447800"/>
            <a:ext cx="3352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 smtClean="0">
                <a:latin typeface="Constantia" pitchFamily="18" charset="0"/>
              </a:rPr>
              <a:t> Bathroom</a:t>
            </a:r>
            <a:endParaRPr lang="en-US" sz="2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7345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6705600" cy="4746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u="sng" dirty="0" smtClean="0">
                <a:solidFill>
                  <a:schemeClr val="tx1"/>
                </a:solidFill>
              </a:rPr>
              <a:t>Pencil </a:t>
            </a:r>
            <a:r>
              <a:rPr lang="en-US" sz="4000" u="sng" dirty="0" smtClean="0">
                <a:solidFill>
                  <a:schemeClr val="tx1"/>
                </a:solidFill>
              </a:rPr>
              <a:t>Sharpening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3555" name="Shape 57346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001000" cy="32766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3200" smtClean="0"/>
              <a:t>Lift up your pencil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endParaRPr lang="en-US" sz="3200" smtClean="0"/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3200" smtClean="0"/>
              <a:t>Wait for my signal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endParaRPr lang="en-US" sz="3200" smtClean="0"/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3200" smtClean="0"/>
              <a:t>Exchange your pencil for a sharpened one</a:t>
            </a:r>
          </a:p>
        </p:txBody>
      </p:sp>
      <p:pic>
        <p:nvPicPr>
          <p:cNvPr id="23556" name="Picture 5" descr="pencil sharpener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8006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tbn0.google.com/images?q=tbn:vaWo7FOo4bKmQM:http://www.dkimages.com/discover/previews/787/6229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79873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6705600" cy="9906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tx1"/>
                </a:solidFill>
              </a:rPr>
              <a:t>Classroom Interruptions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(Ex: phone call or visitor)</a:t>
            </a:r>
          </a:p>
        </p:txBody>
      </p:sp>
      <p:sp>
        <p:nvSpPr>
          <p:cNvPr id="24579" name="Shape 79874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6705600" cy="2438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 Wait </a:t>
            </a:r>
            <a:r>
              <a:rPr lang="en-US" sz="3200" dirty="0" smtClean="0"/>
              <a:t>silently until I am available</a:t>
            </a:r>
          </a:p>
          <a:p>
            <a:pPr eaLnBrk="1" hangingPunct="1"/>
            <a:r>
              <a:rPr lang="en-US" sz="3200" dirty="0" smtClean="0"/>
              <a:t> Continue </a:t>
            </a:r>
            <a:r>
              <a:rPr lang="en-US" sz="3200" dirty="0" smtClean="0"/>
              <a:t>doing your work</a:t>
            </a:r>
          </a:p>
          <a:p>
            <a:pPr eaLnBrk="1" hangingPunct="1"/>
            <a:r>
              <a:rPr lang="en-US" sz="3200" dirty="0" smtClean="0"/>
              <a:t> If </a:t>
            </a:r>
            <a:r>
              <a:rPr lang="en-US" sz="3200" dirty="0" smtClean="0"/>
              <a:t>you are working in a group</a:t>
            </a:r>
            <a:r>
              <a:rPr lang="en-US" sz="3200" dirty="0" smtClean="0"/>
              <a:t>, </a:t>
            </a:r>
          </a:p>
          <a:p>
            <a:pPr eaLnBrk="1" hangingPunct="1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  </a:t>
            </a:r>
            <a:r>
              <a:rPr lang="en-US" sz="3200" dirty="0" smtClean="0">
                <a:solidFill>
                  <a:srgbClr val="C00000"/>
                </a:solidFill>
              </a:rPr>
              <a:t>keep </a:t>
            </a:r>
            <a:r>
              <a:rPr lang="en-US" sz="3200" dirty="0" smtClean="0">
                <a:solidFill>
                  <a:srgbClr val="C00000"/>
                </a:solidFill>
              </a:rPr>
              <a:t>the noise down</a:t>
            </a:r>
          </a:p>
          <a:p>
            <a:pPr eaLnBrk="1" hangingPunct="1"/>
            <a:endParaRPr lang="en-US" sz="3200" i="1" dirty="0" smtClean="0"/>
          </a:p>
          <a:p>
            <a:pPr eaLnBrk="1" hangingPunct="1">
              <a:buFontTx/>
              <a:buNone/>
            </a:pPr>
            <a:endParaRPr lang="en-US" sz="3200" i="1" dirty="0" smtClean="0"/>
          </a:p>
        </p:txBody>
      </p:sp>
      <p:pic>
        <p:nvPicPr>
          <p:cNvPr id="24580" name="Picture 5" descr="http://rds.yahoo.com/_ylt=A9iby4dF6bBGt4cADhijzbkF/SIG=126on2dpk/EXP=1186085573/**http%3A/www.animationusa.com/picts/hbpict/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9624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4746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chemeClr val="tx1"/>
                </a:solidFill>
              </a:rPr>
              <a:t>Independent Work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42672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You </a:t>
            </a:r>
            <a:r>
              <a:rPr lang="en-US" sz="2400" dirty="0" smtClean="0"/>
              <a:t>will always have </a:t>
            </a:r>
            <a:r>
              <a:rPr lang="en-US" sz="2400" dirty="0" smtClean="0"/>
              <a:t>the</a:t>
            </a:r>
          </a:p>
          <a:p>
            <a:pPr eaLnBrk="1" hangingPunct="1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  option </a:t>
            </a:r>
            <a:r>
              <a:rPr lang="en-US" sz="2400" dirty="0" smtClean="0"/>
              <a:t>to work alone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Work </a:t>
            </a:r>
            <a:r>
              <a:rPr lang="en-US" sz="2400" dirty="0" smtClean="0"/>
              <a:t>in groups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dirty="0" smtClean="0"/>
              <a:t>Ask your team members for help first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Work </a:t>
            </a:r>
            <a:r>
              <a:rPr lang="en-US" sz="2400" dirty="0" smtClean="0"/>
              <a:t>with a teacher</a:t>
            </a:r>
          </a:p>
          <a:p>
            <a:pPr eaLnBrk="1" hangingPunct="1"/>
            <a:endParaRPr 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25604" name="Picture 3" descr="C:\Documents and Settings\Miosy\Local Settings\Temporary Internet Files\Content.IE5\2XFC3KCQ\MCj008900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180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C:\Documents and Settings\Miosy\Local Settings\Temporary Internet Files\Content.IE5\9N109SOJ\MCj039813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1816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C:\Documents and Settings\Miosy\Local Settings\Temporary Internet Files\Content.IE5\Y355WXMS\MCj023213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2068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152400" y="563880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Whatever you choose you must do it </a:t>
            </a:r>
            <a:r>
              <a:rPr lang="en-US" sz="2400" b="1" u="sng">
                <a:solidFill>
                  <a:srgbClr val="C00000"/>
                </a:solidFill>
                <a:latin typeface="Constantia" pitchFamily="18" charset="0"/>
              </a:rPr>
              <a:t>quietly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 without distracting the learning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tx1"/>
                </a:solidFill>
              </a:rPr>
              <a:t>End of Class Dismissal</a:t>
            </a:r>
          </a:p>
        </p:txBody>
      </p:sp>
      <p:sp>
        <p:nvSpPr>
          <p:cNvPr id="26627" name="Shap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 Verify </a:t>
            </a:r>
            <a:r>
              <a:rPr lang="en-US" sz="3600" dirty="0" smtClean="0"/>
              <a:t>that you wrote your homework </a:t>
            </a:r>
            <a:endParaRPr lang="en-US" sz="3600" dirty="0" smtClean="0"/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sz="3600" dirty="0" smtClean="0"/>
              <a:t> Verify </a:t>
            </a:r>
            <a:r>
              <a:rPr lang="en-US" sz="3600" dirty="0" smtClean="0"/>
              <a:t>that you have all your </a:t>
            </a:r>
            <a:r>
              <a:rPr lang="en-US" sz="3600" dirty="0" smtClean="0"/>
              <a:t>materials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sz="3600" dirty="0" smtClean="0"/>
              <a:t> Clean </a:t>
            </a:r>
            <a:r>
              <a:rPr lang="en-US" sz="3600" dirty="0" smtClean="0"/>
              <a:t>up your space (desk &amp; floor</a:t>
            </a:r>
            <a:r>
              <a:rPr lang="en-US" sz="3600" dirty="0" smtClean="0"/>
              <a:t>)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/>
            <a:r>
              <a:rPr lang="en-US" sz="3600" dirty="0" smtClean="0"/>
              <a:t> </a:t>
            </a:r>
            <a:r>
              <a:rPr lang="en-US" sz="3600" dirty="0" smtClean="0"/>
              <a:t> Wait </a:t>
            </a:r>
            <a:r>
              <a:rPr lang="en-US" sz="3600" dirty="0" smtClean="0"/>
              <a:t>quietly until I dismiss you </a:t>
            </a:r>
            <a:r>
              <a:rPr lang="en-US" sz="3600" i="1" dirty="0" smtClean="0"/>
              <a:t>even </a:t>
            </a:r>
            <a:r>
              <a:rPr lang="en-US" sz="3600" i="1" dirty="0" smtClean="0"/>
              <a:t>if</a:t>
            </a:r>
          </a:p>
          <a:p>
            <a:pPr eaLnBrk="1" hangingPunct="1">
              <a:buNone/>
            </a:pPr>
            <a:r>
              <a:rPr lang="en-US" sz="3600" i="1" dirty="0" smtClean="0"/>
              <a:t> </a:t>
            </a:r>
            <a:r>
              <a:rPr lang="en-US" sz="3600" i="1" dirty="0" smtClean="0"/>
              <a:t>   </a:t>
            </a:r>
            <a:r>
              <a:rPr lang="en-US" sz="3600" i="1" dirty="0" smtClean="0"/>
              <a:t> </a:t>
            </a:r>
            <a:r>
              <a:rPr lang="en-US" sz="3600" i="1" dirty="0" smtClean="0"/>
              <a:t>the bell rings</a:t>
            </a:r>
          </a:p>
        </p:txBody>
      </p:sp>
      <p:pic>
        <p:nvPicPr>
          <p:cNvPr id="26628" name="Picture 5" descr="C:\Documents and Settings\Miosy\Local Settings\Temporary Internet Files\Content.IE5\Y355WXMS\MCj039776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990600"/>
            <a:ext cx="1685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198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tx1"/>
                </a:solidFill>
              </a:rPr>
              <a:t>If You Are Absent</a:t>
            </a:r>
            <a:r>
              <a:rPr lang="en-US" sz="3200" u="sng" dirty="0" smtClean="0">
                <a:solidFill>
                  <a:schemeClr val="tx1"/>
                </a:solidFill>
              </a:rPr>
              <a:t/>
            </a:r>
            <a:br>
              <a:rPr lang="en-US" sz="3200" u="sng" dirty="0" smtClean="0">
                <a:solidFill>
                  <a:schemeClr val="tx1"/>
                </a:solidFill>
              </a:rPr>
            </a:br>
            <a:endParaRPr lang="en-US" sz="3200" u="sng" dirty="0" smtClean="0">
              <a:solidFill>
                <a:schemeClr val="tx1"/>
              </a:solidFill>
            </a:endParaRPr>
          </a:p>
        </p:txBody>
      </p:sp>
      <p:sp>
        <p:nvSpPr>
          <p:cNvPr id="41987" name="Text Placeholder 41986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705600" cy="4373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 Check </a:t>
            </a:r>
            <a:r>
              <a:rPr lang="en-US" sz="2400" dirty="0" smtClean="0"/>
              <a:t>the “absent bin”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 You </a:t>
            </a:r>
            <a:r>
              <a:rPr lang="en-US" sz="2400" dirty="0" smtClean="0"/>
              <a:t>have two days for each day you missed to </a:t>
            </a:r>
            <a:endParaRPr lang="en-US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complete </a:t>
            </a:r>
            <a:r>
              <a:rPr lang="en-US" sz="2400" dirty="0" smtClean="0"/>
              <a:t>work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I was absent on May 4 &amp; 5.  I returned to school on May 6.  I have two days worth of work to make up.  I have four days to turn in my work.  My work is due May 10.</a:t>
            </a:r>
          </a:p>
        </p:txBody>
      </p:sp>
      <p:pic>
        <p:nvPicPr>
          <p:cNvPr id="27652" name="Picture 4" descr="C:\Documents and Settings\Miosy\Local Settings\Temporary Internet Files\Content.IE5\X2F9RO0N\MCj039811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95800"/>
            <a:ext cx="1739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8192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762000"/>
            <a:ext cx="7315200" cy="6096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600" b="1" u="sng" dirty="0" smtClean="0"/>
              <a:t>Student Responsibility Sheet</a:t>
            </a:r>
            <a:endParaRPr lang="en-US" sz="1600" b="1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i="1" dirty="0" smtClean="0"/>
              <a:t>Choose all that applies to you:  I did not bring in </a:t>
            </a:r>
            <a:r>
              <a:rPr lang="en-US" sz="1400" b="1" i="1" dirty="0" smtClean="0"/>
              <a:t>my . . .</a:t>
            </a:r>
            <a:endParaRPr lang="en-US" sz="1400" b="1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text book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pencil/pen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notebook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assigned homework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i="1" dirty="0" smtClean="0"/>
              <a:t>Choose all that </a:t>
            </a:r>
            <a:r>
              <a:rPr lang="en-US" sz="1400" b="1" i="1" dirty="0" smtClean="0"/>
              <a:t>applies to </a:t>
            </a:r>
            <a:r>
              <a:rPr lang="en-US" sz="1400" b="1" i="1" dirty="0" smtClean="0"/>
              <a:t>you:  I did not bring in </a:t>
            </a:r>
            <a:r>
              <a:rPr lang="en-US" sz="1400" b="1" i="1" dirty="0" err="1" smtClean="0"/>
              <a:t>my__________because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I did not have the materials at home to complete my assignment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I forgot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I was too sick to do my homework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I was absent and did not get the assignment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Other-Please explain in detail: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Your Signature_________________________________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Today’s Date____________________________________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100" b="1" i="1" u="sng" dirty="0" smtClean="0"/>
              <a:t>PLEASE READ: You will lose 2 points off your overall grade for each Responsibility Sheet you hand in.  *This sheet will be put in your test folder for parents to see during Conference Night*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4746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schemeClr val="tx1"/>
                </a:solidFill>
              </a:rPr>
              <a:t>Teacher-Student Contract</a:t>
            </a:r>
            <a:endParaRPr lang="en-US" sz="3200" u="sng" dirty="0">
              <a:solidFill>
                <a:schemeClr val="tx1"/>
              </a:solidFill>
            </a:endParaRP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6705600" cy="52578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z="1200" dirty="0" smtClean="0"/>
              <a:t>Date_________________</a:t>
            </a:r>
          </a:p>
          <a:p>
            <a:pPr eaLnBrk="1" hangingPunct="1">
              <a:buFontTx/>
              <a:buNone/>
            </a:pPr>
            <a:r>
              <a:rPr lang="en-US" sz="1200" b="1" dirty="0" smtClean="0"/>
              <a:t>Student</a:t>
            </a: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1200" dirty="0" smtClean="0"/>
              <a:t>	I _____________ will follow of all my classroom procedures to the best of my ability.  I will also follow our school policies.  I will do my best to come prepared to class and give my teacher my attention 100% so that I could learn new ideas and equip myself with the knowledge I need to be a productive person in society.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1200" dirty="0" smtClean="0"/>
              <a:t>	I will be honest and respectful to my teacher and peers.  I will always put my best effort in all my classes. 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1200" b="1" i="1" dirty="0" smtClean="0"/>
              <a:t>Student Signature</a:t>
            </a: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1200" b="1" i="1" dirty="0" smtClean="0"/>
              <a:t>____________________________________</a:t>
            </a:r>
            <a:r>
              <a:rPr lang="en-US" sz="1200" dirty="0" smtClean="0"/>
              <a:t> 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1200" b="1" dirty="0" smtClean="0"/>
              <a:t>Teacher</a:t>
            </a: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1200" dirty="0" smtClean="0"/>
              <a:t>	I_______________________________ will teach you to the best of my abilities and will be sensitive to your needs.  I will give you ample time to complete your assignments.  I will be honest with you and give you my attention 100%.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1200" b="1" i="1" dirty="0" smtClean="0"/>
              <a:t>Teacher Signature</a:t>
            </a: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1200" b="1" i="1" dirty="0" smtClean="0"/>
              <a:t>_____________________________________ </a:t>
            </a:r>
            <a:endParaRPr lang="en-US" sz="1200" dirty="0" smtClean="0"/>
          </a:p>
          <a:p>
            <a:pPr eaLnBrk="1" hangingPunct="1">
              <a:buFontTx/>
              <a:buNone/>
            </a:pPr>
            <a:endParaRPr lang="en-US" sz="1200" b="1" i="1" dirty="0" smtClean="0"/>
          </a:p>
          <a:p>
            <a:pPr eaLnBrk="1" hangingPunct="1">
              <a:buFontTx/>
              <a:buNone/>
            </a:pPr>
            <a:r>
              <a:rPr lang="en-US" sz="1200" b="1" i="1" dirty="0" smtClean="0"/>
              <a:t>Parent </a:t>
            </a:r>
            <a:r>
              <a:rPr lang="en-US" sz="1200" b="1" i="1" dirty="0" smtClean="0"/>
              <a:t>Signature</a:t>
            </a: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1200" b="1" i="1" dirty="0" smtClean="0"/>
              <a:t>_______________________________________</a:t>
            </a:r>
            <a:endParaRPr lang="en-US" sz="1200" dirty="0" smtClean="0"/>
          </a:p>
          <a:p>
            <a:pPr eaLnBrk="1" hangingPunct="1"/>
            <a:endParaRPr lang="en-US" sz="1200" dirty="0" smtClean="0"/>
          </a:p>
        </p:txBody>
      </p:sp>
      <p:pic>
        <p:nvPicPr>
          <p:cNvPr id="29700" name="Picture 4" descr="C:\Documents and Settings\Miosy\Local Settings\Temporary Internet Files\Content.IE5\Y355WXMS\MCj02500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486400"/>
            <a:ext cx="1982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tx1"/>
                </a:solidFill>
              </a:rPr>
              <a:t>My Promise </a:t>
            </a:r>
            <a:r>
              <a:rPr lang="en-US" u="sng" dirty="0" smtClean="0">
                <a:solidFill>
                  <a:schemeClr val="tx1"/>
                </a:solidFill>
              </a:rPr>
              <a:t>to </a:t>
            </a:r>
            <a:r>
              <a:rPr lang="en-US" u="sng" dirty="0" smtClean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6705600" cy="3048000"/>
          </a:xfrm>
        </p:spPr>
        <p:txBody>
          <a:bodyPr/>
          <a:lstStyle/>
          <a:p>
            <a:pPr eaLnBrk="1" hangingPunct="1"/>
            <a:r>
              <a:rPr lang="en-US" dirty="0" smtClean="0"/>
              <a:t> I </a:t>
            </a:r>
            <a:r>
              <a:rPr lang="en-US" dirty="0" smtClean="0"/>
              <a:t>will listen to you</a:t>
            </a:r>
          </a:p>
          <a:p>
            <a:pPr eaLnBrk="1" hangingPunct="1"/>
            <a:r>
              <a:rPr lang="en-US" dirty="0" smtClean="0"/>
              <a:t> I </a:t>
            </a:r>
            <a:r>
              <a:rPr lang="en-US" dirty="0" smtClean="0"/>
              <a:t>will respect you</a:t>
            </a:r>
          </a:p>
          <a:p>
            <a:pPr eaLnBrk="1" hangingPunct="1"/>
            <a:r>
              <a:rPr lang="en-US" dirty="0" smtClean="0"/>
              <a:t> I </a:t>
            </a:r>
            <a:r>
              <a:rPr lang="en-US" dirty="0" smtClean="0"/>
              <a:t>will teach you to the best of my abilities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30724" name="Picture 2" descr="handshak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2000"/>
            <a:ext cx="2971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tx1"/>
                </a:solidFill>
              </a:rPr>
              <a:t>Closing Thoughts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>
          <a:xfrm>
            <a:off x="304800" y="2133600"/>
            <a:ext cx="5410200" cy="3992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 believe you ALL can be successful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 care for you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 am interested in helping you become life long learners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If you don’t love </a:t>
            </a:r>
            <a:r>
              <a:rPr lang="en-US" sz="2400" dirty="0" smtClean="0"/>
              <a:t>Science—you </a:t>
            </a:r>
            <a:r>
              <a:rPr lang="en-US" sz="2400" dirty="0" smtClean="0"/>
              <a:t>will!!! </a:t>
            </a:r>
          </a:p>
        </p:txBody>
      </p:sp>
      <p:pic>
        <p:nvPicPr>
          <p:cNvPr id="31748" name="Picture 7" descr="C:\Documents and Settings\Miosy\Local Settings\Temporary Internet Files\Content.IE5\XJX5TWUM\MCj04280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1054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C:\Documents and Settings\Miosy\Local Settings\Temporary Internet Files\Content.IE5\462BHBFY\MCj042806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1336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C:\Documents and Settings\Miosy\Local Settings\Temporary Internet Files\Content.IE5\X2F9RO0N\MCj042579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895600"/>
            <a:ext cx="1984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C:\Documents and Settings\Miosy\Local Settings\Temporary Internet Files\Content.IE5\9N109SOJ\MCj042810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338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5532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Before I became a </a:t>
            </a:r>
            <a:r>
              <a:rPr lang="en-US" sz="4000" b="1" dirty="0" smtClean="0">
                <a:solidFill>
                  <a:schemeClr val="tx1"/>
                </a:solidFill>
              </a:rPr>
              <a:t>teacher . . .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28600" y="14478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       I </a:t>
            </a:r>
            <a:r>
              <a:rPr lang="en-US" dirty="0">
                <a:latin typeface="Constantia" pitchFamily="18" charset="0"/>
              </a:rPr>
              <a:t>was a pharmaceutical Chemist</a:t>
            </a:r>
          </a:p>
          <a:p>
            <a:endParaRPr lang="en-US" dirty="0">
              <a:latin typeface="Constantia" pitchFamily="18" charset="0"/>
            </a:endParaRPr>
          </a:p>
        </p:txBody>
      </p:sp>
      <p:pic>
        <p:nvPicPr>
          <p:cNvPr id="7172" name="Picture 4" descr="http://www.psenterprise.com/sectors/pharma/images/pharma_p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2133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www.rci.rutgers.edu/~longhu/pict/lcm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"/>
            <a:ext cx="2362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http://www.ices.a-star.edu.sg/ices/media/cps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438400"/>
            <a:ext cx="2362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0" descr="http://people.cas.sc.edu/ajames/homeGrfx/Lab/19b_Balan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6482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http://biology.clc.uc.edu/fankhauser/Labs/Genetics/DNA_Isolation/DNA_Isolation_jpg/05_centrifuge_P206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16255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6" descr="http://www.labsglassware.com/effec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5052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981200"/>
            <a:ext cx="37401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4823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6400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chemeClr val="bg1"/>
                </a:solidFill>
              </a:rPr>
              <a:t>Don’t You Want </a:t>
            </a:r>
            <a:r>
              <a:rPr lang="en-US" sz="4000" u="sng" dirty="0" smtClean="0">
                <a:solidFill>
                  <a:schemeClr val="bg1"/>
                </a:solidFill>
              </a:rPr>
              <a:t>to </a:t>
            </a:r>
            <a:r>
              <a:rPr lang="en-US" sz="4000" u="sng" dirty="0" smtClean="0">
                <a:solidFill>
                  <a:schemeClr val="bg1"/>
                </a:solidFill>
              </a:rPr>
              <a:t>Be Successful?</a:t>
            </a:r>
            <a:r>
              <a:rPr lang="en-US" sz="4000" dirty="0" smtClean="0">
                <a:solidFill>
                  <a:schemeClr val="bg1"/>
                </a:solidFill>
              </a:rPr>
              <a:t>  </a:t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12291" name="Picture 2" descr="http://www.nataliedee.com/122905/ladder-of-suc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596945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4823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64008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chemeClr val="bg1"/>
                </a:solidFill>
              </a:rPr>
              <a:t>What </a:t>
            </a:r>
            <a:r>
              <a:rPr lang="en-US" sz="4000" u="sng" dirty="0" smtClean="0">
                <a:solidFill>
                  <a:schemeClr val="bg1"/>
                </a:solidFill>
              </a:rPr>
              <a:t>Is Our </a:t>
            </a:r>
            <a:r>
              <a:rPr lang="en-US" sz="4000" u="sng" dirty="0" smtClean="0">
                <a:solidFill>
                  <a:schemeClr val="bg1"/>
                </a:solidFill>
              </a:rPr>
              <a:t>Class </a:t>
            </a:r>
            <a:r>
              <a:rPr lang="en-US" sz="4000" u="sng" dirty="0" smtClean="0">
                <a:solidFill>
                  <a:schemeClr val="bg1"/>
                </a:solidFill>
              </a:rPr>
              <a:t>Goal</a:t>
            </a:r>
            <a:r>
              <a:rPr lang="en-US" sz="4000" dirty="0" smtClean="0">
                <a:solidFill>
                  <a:schemeClr val="bg1"/>
                </a:solidFill>
              </a:rPr>
              <a:t>?  </a:t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3315" name="Shape 3482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6781800" cy="3505200"/>
          </a:xfrm>
        </p:spPr>
        <p:txBody>
          <a:bodyPr/>
          <a:lstStyle/>
          <a:p>
            <a:pPr marR="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To </a:t>
            </a:r>
            <a:r>
              <a:rPr lang="en-US" dirty="0" smtClean="0">
                <a:solidFill>
                  <a:schemeClr val="bg1"/>
                </a:solidFill>
              </a:rPr>
              <a:t>turn all of our procedures into </a:t>
            </a:r>
            <a:r>
              <a:rPr lang="en-US" dirty="0" smtClean="0">
                <a:solidFill>
                  <a:schemeClr val="bg1"/>
                </a:solidFill>
              </a:rPr>
              <a:t>routines. </a:t>
            </a:r>
            <a:endParaRPr lang="en-US" dirty="0" smtClean="0">
              <a:solidFill>
                <a:schemeClr val="bg1"/>
              </a:solidFill>
            </a:endParaRPr>
          </a:p>
          <a:p>
            <a:pPr marR="0" algn="l" eaLnBrk="1" hangingPunct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R="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To </a:t>
            </a:r>
            <a:r>
              <a:rPr lang="en-US" dirty="0" smtClean="0">
                <a:solidFill>
                  <a:schemeClr val="bg1"/>
                </a:solidFill>
              </a:rPr>
              <a:t>have a safe and fun learning environment.</a:t>
            </a:r>
          </a:p>
          <a:p>
            <a:pPr marR="0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3316" name="Rectangle 348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6482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itle 43011"/>
          <p:cNvSpPr>
            <a:spLocks noGrp="1" noChangeArrowheads="1"/>
          </p:cNvSpPr>
          <p:nvPr>
            <p:ph type="title"/>
          </p:nvPr>
        </p:nvSpPr>
        <p:spPr>
          <a:xfrm>
            <a:off x="1219200" y="1905000"/>
            <a:ext cx="6477000" cy="2057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Mrs. Almonte’s Classroom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tx1"/>
                </a:solidFill>
              </a:rPr>
              <a:t>Classroom Rules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6705600" cy="3352800"/>
          </a:xfrm>
        </p:spPr>
        <p:txBody>
          <a:bodyPr/>
          <a:lstStyle/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z="2800" dirty="0" smtClean="0"/>
              <a:t>Ask before getting out of your seat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z="2800" dirty="0" smtClean="0"/>
              <a:t>Be quiet when others speak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z="2800" dirty="0" smtClean="0"/>
              <a:t>Keep your hands and items to yourself</a:t>
            </a:r>
          </a:p>
          <a:p>
            <a:pPr marL="514350" indent="-514350" eaLnBrk="1" hangingPunct="1">
              <a:buFont typeface="Times New Roman" pitchFamily="18" charset="0"/>
              <a:buAutoNum type="arabicPeriod"/>
            </a:pPr>
            <a:r>
              <a:rPr lang="en-US" sz="2800" dirty="0" smtClean="0"/>
              <a:t>No profanity</a:t>
            </a:r>
          </a:p>
        </p:txBody>
      </p:sp>
      <p:pic>
        <p:nvPicPr>
          <p:cNvPr id="14340" name="Picture 4" descr="C:\Documents and Settings\Miosy\Local Settings\Temporary Internet Files\Content.IE5\2XFC3KCQ\MCj02906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0"/>
            <a:ext cx="19065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5438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schemeClr val="tx1"/>
                </a:solidFill>
              </a:rPr>
              <a:t>Consequences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5105400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400" dirty="0" smtClean="0"/>
              <a:t>1st </a:t>
            </a:r>
            <a:r>
              <a:rPr lang="en-US" sz="2400" dirty="0" smtClean="0"/>
              <a:t>Time =  </a:t>
            </a:r>
            <a:r>
              <a:rPr lang="en-US" sz="2400" dirty="0" smtClean="0"/>
              <a:t>Name on the board </a:t>
            </a:r>
            <a:r>
              <a:rPr lang="en-US" sz="2400" dirty="0" smtClean="0">
                <a:solidFill>
                  <a:srgbClr val="FF0000"/>
                </a:solidFill>
              </a:rPr>
              <a:t>(Warning)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 smtClean="0"/>
              <a:t>Time =             </a:t>
            </a:r>
            <a:endParaRPr lang="en-US" sz="2400" dirty="0" smtClean="0"/>
          </a:p>
          <a:p>
            <a:pPr marL="976313" lvl="1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Pct val="100000"/>
              <a:buNone/>
              <a:defRPr/>
            </a:pPr>
            <a:r>
              <a:rPr lang="en-US" sz="1900" dirty="0" smtClean="0"/>
              <a:t>15 </a:t>
            </a:r>
            <a:r>
              <a:rPr lang="en-US" sz="1900" dirty="0" smtClean="0"/>
              <a:t>minutes after school</a:t>
            </a:r>
          </a:p>
          <a:p>
            <a:pPr marL="976313" lvl="1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1900" dirty="0" smtClean="0"/>
              <a:t>Call home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</a:t>
            </a:r>
            <a:r>
              <a:rPr lang="en-US" sz="2400" dirty="0" smtClean="0"/>
              <a:t>Time =                              </a:t>
            </a:r>
            <a:endParaRPr lang="en-US" sz="2400" dirty="0" smtClean="0"/>
          </a:p>
          <a:p>
            <a:pPr marL="976313" lvl="1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100" dirty="0" smtClean="0"/>
              <a:t>No </a:t>
            </a:r>
            <a:r>
              <a:rPr lang="en-US" sz="2100" dirty="0" smtClean="0"/>
              <a:t>Parent No School Form</a:t>
            </a:r>
          </a:p>
          <a:p>
            <a:pPr marL="976313" lvl="1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1900" dirty="0" smtClean="0"/>
              <a:t>Meeting with teacher, student, and guardian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smtClean="0"/>
              <a:t>Time =</a:t>
            </a:r>
            <a:endParaRPr lang="en-US" sz="2400" dirty="0" smtClean="0"/>
          </a:p>
          <a:p>
            <a:pPr marL="976313" lvl="1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100" dirty="0" smtClean="0"/>
              <a:t>Referred to principal for ISS or suspension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sz="2400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sz="2400" dirty="0" smtClean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sz="1800" b="1" i="1" dirty="0" smtClean="0">
                <a:solidFill>
                  <a:srgbClr val="C00000"/>
                </a:solidFill>
              </a:rPr>
              <a:t>Note: </a:t>
            </a:r>
            <a:r>
              <a:rPr lang="en-US" sz="1800" b="1" i="1" dirty="0" smtClean="0">
                <a:solidFill>
                  <a:srgbClr val="C00000"/>
                </a:solidFill>
              </a:rPr>
              <a:t> Names </a:t>
            </a:r>
            <a:r>
              <a:rPr lang="en-US" sz="1800" b="1" i="1" dirty="0" smtClean="0">
                <a:solidFill>
                  <a:srgbClr val="C00000"/>
                </a:solidFill>
              </a:rPr>
              <a:t>will be erased from the board every Friday at 3pm</a:t>
            </a:r>
          </a:p>
        </p:txBody>
      </p:sp>
      <p:pic>
        <p:nvPicPr>
          <p:cNvPr id="15364" name="Picture 5" descr="check%2520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heck%2520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check%2520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52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5" descr="http://www.service-litho.com/images/breaking/fishwag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3434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heck%2520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heck%2520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heck%2520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572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57200" y="26670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57200" y="28956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57200" y="38862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57200" y="41148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57200" y="50292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33400"/>
            <a:ext cx="31242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solidFill>
                  <a:schemeClr val="tx1"/>
                </a:solidFill>
              </a:rPr>
              <a:t>Rewards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3352800" cy="6096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9600" u="sng" dirty="0" smtClean="0"/>
              <a:t>Individual Rewards</a:t>
            </a:r>
          </a:p>
        </p:txBody>
      </p:sp>
      <p:sp>
        <p:nvSpPr>
          <p:cNvPr id="16388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smtClean="0"/>
              <a:t>A student who goes </a:t>
            </a:r>
            <a:r>
              <a:rPr lang="en-US" sz="1800" b="1" u="sng" dirty="0" smtClean="0"/>
              <a:t>beyond</a:t>
            </a:r>
            <a:r>
              <a:rPr lang="en-US" sz="1800" dirty="0" smtClean="0"/>
              <a:t> what is expected in the classroom </a:t>
            </a:r>
          </a:p>
          <a:p>
            <a:pPr eaLnBrk="1" hangingPunct="1">
              <a:buFontTx/>
              <a:buNone/>
            </a:pPr>
            <a:r>
              <a:rPr lang="en-US" sz="1200" dirty="0" smtClean="0"/>
              <a:t>(behavior, helps another student, class work, </a:t>
            </a:r>
            <a:r>
              <a:rPr lang="en-US" sz="1200" dirty="0" smtClean="0"/>
              <a:t>etc.)</a:t>
            </a:r>
            <a:endParaRPr lang="en-US" sz="1200" dirty="0" smtClean="0"/>
          </a:p>
          <a:p>
            <a:pPr eaLnBrk="1" hangingPunct="1"/>
            <a:r>
              <a:rPr lang="en-US" dirty="0" smtClean="0"/>
              <a:t>Choose from the gift box</a:t>
            </a:r>
          </a:p>
          <a:p>
            <a:pPr eaLnBrk="1" hangingPunct="1"/>
            <a:r>
              <a:rPr lang="en-US" dirty="0" smtClean="0"/>
              <a:t>10 extra credit points coupon to be applied to tests and quizzes</a:t>
            </a:r>
          </a:p>
          <a:p>
            <a:pPr eaLnBrk="1" hangingPunct="1"/>
            <a:r>
              <a:rPr lang="en-US" dirty="0" smtClean="0"/>
              <a:t>15 minutes free computer time coupon 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9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85800"/>
          </a:xfrm>
        </p:spPr>
        <p:txBody>
          <a:bodyPr/>
          <a:lstStyle/>
          <a:p>
            <a:pPr eaLnBrk="1" hangingPunct="1"/>
            <a:r>
              <a:rPr lang="en-US" u="sng" dirty="0" smtClean="0"/>
              <a:t>Class </a:t>
            </a:r>
            <a:r>
              <a:rPr lang="en-US" u="sng" dirty="0" smtClean="0"/>
              <a:t>Rewards*</a:t>
            </a:r>
            <a:endParaRPr lang="en-US" u="sng" dirty="0" smtClean="0"/>
          </a:p>
        </p:txBody>
      </p:sp>
      <p:sp>
        <p:nvSpPr>
          <p:cNvPr id="16390" name="Content Placeholder 8"/>
          <p:cNvSpPr>
            <a:spLocks noGrp="1"/>
          </p:cNvSpPr>
          <p:nvPr>
            <p:ph sz="quarter" idx="4"/>
          </p:nvPr>
        </p:nvSpPr>
        <p:spPr>
          <a:xfrm>
            <a:off x="4191000" y="1676400"/>
            <a:ext cx="4419600" cy="4449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smtClean="0"/>
              <a:t>   The class that consistently shows respect to each other and has 100% homework participation for the month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/>
            <a:r>
              <a:rPr lang="en-US" dirty="0" smtClean="0"/>
              <a:t>In class movie</a:t>
            </a:r>
          </a:p>
          <a:p>
            <a:pPr eaLnBrk="1" hangingPunct="1"/>
            <a:r>
              <a:rPr lang="en-US" dirty="0" smtClean="0"/>
              <a:t>Choose </a:t>
            </a:r>
            <a:r>
              <a:rPr lang="en-US" dirty="0" smtClean="0"/>
              <a:t>science </a:t>
            </a:r>
            <a:r>
              <a:rPr lang="en-US" dirty="0" smtClean="0"/>
              <a:t>topic for the day</a:t>
            </a:r>
          </a:p>
          <a:p>
            <a:pPr eaLnBrk="1" hangingPunct="1"/>
            <a:r>
              <a:rPr lang="en-US" dirty="0" smtClean="0"/>
              <a:t>Donuts </a:t>
            </a:r>
            <a:endParaRPr lang="en-US" dirty="0" smtClean="0"/>
          </a:p>
          <a:p>
            <a:pPr eaLnBrk="1" hangingPunct="1"/>
            <a:endParaRPr lang="en-US" sz="16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6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6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6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600" dirty="0" smtClean="0"/>
          </a:p>
          <a:p>
            <a:pPr algn="ctr" eaLnBrk="1" hangingPunct="1">
              <a:buFontTx/>
              <a:buNone/>
            </a:pPr>
            <a:r>
              <a:rPr lang="en-US" sz="1600" dirty="0" smtClean="0"/>
              <a:t>*</a:t>
            </a:r>
            <a:r>
              <a:rPr lang="en-US" sz="1000" b="1" dirty="0" smtClean="0"/>
              <a:t>Class reward will be chosen by the teacher</a:t>
            </a:r>
            <a:r>
              <a:rPr lang="en-US" sz="1600" dirty="0" smtClean="0"/>
              <a:t>*</a:t>
            </a:r>
          </a:p>
        </p:txBody>
      </p:sp>
      <p:pic>
        <p:nvPicPr>
          <p:cNvPr id="16391" name="Picture 9" descr="http://www.hamptoncountysc.org/images/pages/N333/Great%20Jo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876800"/>
            <a:ext cx="274047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611</TotalTime>
  <Words>894</Words>
  <Application>Microsoft Office PowerPoint</Application>
  <PresentationFormat>On-screen Show (4:3)</PresentationFormat>
  <Paragraphs>255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About Me</vt:lpstr>
      <vt:lpstr>Before I became a teacher . . .</vt:lpstr>
      <vt:lpstr>Don’t You Want to Be Successful?   </vt:lpstr>
      <vt:lpstr>What Is Our Class Goal?   </vt:lpstr>
      <vt:lpstr>Mrs. Almonte’s Classroom Guidelines</vt:lpstr>
      <vt:lpstr>Classroom Rules</vt:lpstr>
      <vt:lpstr>Consequences </vt:lpstr>
      <vt:lpstr>Rewards </vt:lpstr>
      <vt:lpstr>Mrs. Almonte’s Classroom Procedures</vt:lpstr>
      <vt:lpstr>What More Rules???!!!!!!</vt:lpstr>
      <vt:lpstr>Example of a Familiar Procedure </vt:lpstr>
      <vt:lpstr>Why Have Procedures?   </vt:lpstr>
      <vt:lpstr>Entering the Classroom</vt:lpstr>
      <vt:lpstr>As Soon As You Enter Class</vt:lpstr>
      <vt:lpstr> Excused Late </vt:lpstr>
      <vt:lpstr>Unexcused Late </vt:lpstr>
      <vt:lpstr>Finish Class Work Early</vt:lpstr>
      <vt:lpstr>During Class Discussions</vt:lpstr>
      <vt:lpstr>Classroom Signals</vt:lpstr>
      <vt:lpstr>  Pencil Sharpening  </vt:lpstr>
      <vt:lpstr>Classroom Interruptions  (Ex: phone call or visitor)</vt:lpstr>
      <vt:lpstr>Independent Work</vt:lpstr>
      <vt:lpstr>End of Class Dismissal</vt:lpstr>
      <vt:lpstr>If You Are Absent </vt:lpstr>
      <vt:lpstr>Slide 26</vt:lpstr>
      <vt:lpstr>Teacher-Student Contract</vt:lpstr>
      <vt:lpstr>My Promise to You</vt:lpstr>
      <vt:lpstr>Closing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JDelgado</dc:creator>
  <cp:lastModifiedBy>Rosemary</cp:lastModifiedBy>
  <cp:revision>23</cp:revision>
  <dcterms:created xsi:type="dcterms:W3CDTF">2008-05-16T02:58:13Z</dcterms:created>
  <dcterms:modified xsi:type="dcterms:W3CDTF">2009-10-25T23:35:31Z</dcterms:modified>
</cp:coreProperties>
</file>